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7"/>
  </p:notesMasterIdLst>
  <p:sldIdLst>
    <p:sldId id="256" r:id="rId2"/>
    <p:sldId id="258" r:id="rId3"/>
    <p:sldId id="280" r:id="rId4"/>
    <p:sldId id="281" r:id="rId5"/>
    <p:sldId id="284" r:id="rId6"/>
    <p:sldId id="282" r:id="rId7"/>
    <p:sldId id="278" r:id="rId8"/>
    <p:sldId id="279" r:id="rId9"/>
    <p:sldId id="283" r:id="rId10"/>
    <p:sldId id="285" r:id="rId11"/>
    <p:sldId id="289" r:id="rId12"/>
    <p:sldId id="287" r:id="rId13"/>
    <p:sldId id="288" r:id="rId14"/>
    <p:sldId id="290" r:id="rId15"/>
    <p:sldId id="291" r:id="rId16"/>
  </p:sldIdLst>
  <p:sldSz cx="9144000" cy="5143500" type="screen16x9"/>
  <p:notesSz cx="6858000" cy="9144000"/>
  <p:embeddedFontLst>
    <p:embeddedFont>
      <p:font typeface="Montserrat" panose="020B0604020202020204" charset="0"/>
      <p:regular r:id="rId18"/>
      <p:bold r:id="rId19"/>
      <p:italic r:id="rId20"/>
      <p:boldItalic r:id="rId21"/>
    </p:embeddedFont>
    <p:embeddedFont>
      <p:font typeface="Roboto"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97" autoAdjust="0"/>
    <p:restoredTop sz="81156" autoAdjust="0"/>
  </p:normalViewPr>
  <p:slideViewPr>
    <p:cSldViewPr snapToGrid="0">
      <p:cViewPr>
        <p:scale>
          <a:sx n="91" d="100"/>
          <a:sy n="91" d="100"/>
        </p:scale>
        <p:origin x="1027" y="5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9843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inspiration was to help renters looking to rent an apartment in </a:t>
            </a:r>
            <a:r>
              <a:rPr lang="en-US" dirty="0" err="1"/>
              <a:t>manhattan</a:t>
            </a:r>
            <a:r>
              <a:rPr lang="en-US" dirty="0"/>
              <a:t> an easy way to search for additional perks when deciding where to live.  On sites like Zillow or </a:t>
            </a:r>
            <a:r>
              <a:rPr lang="en-US" dirty="0" err="1"/>
              <a:t>streat</a:t>
            </a:r>
            <a:r>
              <a:rPr lang="en-US" dirty="0"/>
              <a:t> easy you can search for the proximity to schools we wanted renters to look at things that you usually cannot find on those sites like the proximity to </a:t>
            </a:r>
            <a:r>
              <a:rPr lang="en-US" dirty="0" err="1"/>
              <a:t>citi</a:t>
            </a:r>
            <a:r>
              <a:rPr lang="en-US" dirty="0"/>
              <a:t> bikes, laundromats, parking, dog parks, storage, things like that.</a:t>
            </a:r>
          </a:p>
          <a:p>
            <a:pPr marL="0" lvl="0" indent="0" algn="l" rtl="0">
              <a:spcBef>
                <a:spcPts val="0"/>
              </a:spcBef>
              <a:spcAft>
                <a:spcPts val="0"/>
              </a:spcAft>
              <a:buNone/>
            </a:pPr>
            <a:r>
              <a:rPr lang="en-US" dirty="0"/>
              <a:t>For today’s site we focused on two items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914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1858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07789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00476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01480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85095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435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2773621" y="25"/>
            <a:ext cx="6370379"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427670" cy="9534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427670" cy="3163500"/>
          </a:xfrm>
          <a:prstGeom prst="rect">
            <a:avLst/>
          </a:prstGeom>
        </p:spPr>
        <p:txBody>
          <a:bodyPr spcFirstLastPara="1" wrap="square" lIns="91425" tIns="91425" rIns="91425" bIns="91425" anchor="t" anchorCtr="0"/>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opendata.cityofnewyork.us/"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www.streeteasy.com/"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7"/>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Manhattan Real Estate</a:t>
            </a:r>
            <a:endParaRPr dirty="0"/>
          </a:p>
        </p:txBody>
      </p:sp>
      <p:sp>
        <p:nvSpPr>
          <p:cNvPr id="128" name="Google Shape;128;p17"/>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sz="2400" dirty="0"/>
              <a:t>Perks – Visualized!</a:t>
            </a:r>
          </a:p>
          <a:p>
            <a:pPr marL="0" lvl="0" indent="0" algn="ctr" rtl="0">
              <a:lnSpc>
                <a:spcPct val="115000"/>
              </a:lnSpc>
              <a:spcBef>
                <a:spcPts val="0"/>
              </a:spcBef>
              <a:spcAft>
                <a:spcPts val="1600"/>
              </a:spcAft>
              <a:buNone/>
            </a:pPr>
            <a:r>
              <a:rPr lang="en-GB" sz="2000" dirty="0"/>
              <a:t>Maria Perez</a:t>
            </a:r>
          </a:p>
          <a:p>
            <a:pPr marL="0" lvl="0" indent="0" algn="ctr" rtl="0">
              <a:lnSpc>
                <a:spcPct val="115000"/>
              </a:lnSpc>
              <a:spcBef>
                <a:spcPts val="0"/>
              </a:spcBef>
              <a:spcAft>
                <a:spcPts val="1600"/>
              </a:spcAft>
              <a:buNone/>
            </a:pPr>
            <a:r>
              <a:rPr lang="en-GB" sz="2000" dirty="0"/>
              <a:t>Diane Giannini</a:t>
            </a:r>
            <a:endParaRPr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2"/>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Laundromats</a:t>
            </a:r>
            <a:endParaRPr dirty="0"/>
          </a:p>
        </p:txBody>
      </p:sp>
      <p:sp>
        <p:nvSpPr>
          <p:cNvPr id="171" name="Google Shape;171;p22"/>
          <p:cNvSpPr txBox="1">
            <a:spLocks noGrp="1"/>
          </p:cNvSpPr>
          <p:nvPr>
            <p:ph type="body" idx="1"/>
          </p:nvPr>
        </p:nvSpPr>
        <p:spPr>
          <a:xfrm>
            <a:off x="226075" y="1465800"/>
            <a:ext cx="2387916" cy="3163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solidFill>
                  <a:srgbClr val="FFFFFF"/>
                </a:solidFill>
              </a:rPr>
              <a:t>Renters can select to view the location of laundromats in Upper Manhattan, Midtown and Lower Manhattan. The results are displayed on the map.</a:t>
            </a:r>
            <a:endParaRPr dirty="0"/>
          </a:p>
        </p:txBody>
      </p:sp>
      <p:pic>
        <p:nvPicPr>
          <p:cNvPr id="9" name="Picture 8">
            <a:extLst>
              <a:ext uri="{FF2B5EF4-FFF2-40B4-BE49-F238E27FC236}">
                <a16:creationId xmlns:a16="http://schemas.microsoft.com/office/drawing/2014/main" id="{281FCB0E-32BC-4AE4-9811-BAA1E3A494E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813541" y="650630"/>
            <a:ext cx="6274189" cy="3696287"/>
          </a:xfrm>
          <a:prstGeom prst="rect">
            <a:avLst/>
          </a:prstGeom>
        </p:spPr>
      </p:pic>
    </p:spTree>
    <p:extLst>
      <p:ext uri="{BB962C8B-B14F-4D97-AF65-F5344CB8AC3E}">
        <p14:creationId xmlns:p14="http://schemas.microsoft.com/office/powerpoint/2010/main" val="32044824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2"/>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Citi Bike</a:t>
            </a:r>
            <a:endParaRPr dirty="0"/>
          </a:p>
        </p:txBody>
      </p:sp>
      <p:sp>
        <p:nvSpPr>
          <p:cNvPr id="171" name="Google Shape;171;p22"/>
          <p:cNvSpPr txBox="1">
            <a:spLocks noGrp="1"/>
          </p:cNvSpPr>
          <p:nvPr>
            <p:ph type="body" idx="1"/>
          </p:nvPr>
        </p:nvSpPr>
        <p:spPr>
          <a:xfrm>
            <a:off x="226075" y="1465800"/>
            <a:ext cx="2387916" cy="3163500"/>
          </a:xfrm>
          <a:prstGeom prst="rect">
            <a:avLst/>
          </a:prstGeom>
        </p:spPr>
        <p:txBody>
          <a:bodyPr spcFirstLastPara="1" wrap="square" lIns="91425" tIns="91425" rIns="91425" bIns="91425" anchor="t" anchorCtr="0">
            <a:noAutofit/>
          </a:bodyPr>
          <a:lstStyle/>
          <a:p>
            <a:pPr marL="0" lvl="0" indent="0">
              <a:spcAft>
                <a:spcPts val="1600"/>
              </a:spcAft>
              <a:buNone/>
            </a:pPr>
            <a:r>
              <a:rPr lang="en-US" dirty="0">
                <a:solidFill>
                  <a:srgbClr val="FFFFFF"/>
                </a:solidFill>
              </a:rPr>
              <a:t>Renters can select to view the location of Citi Bike in Upper Manhattan, Midtown and Lower Manhattan.  The results are displayed on the map</a:t>
            </a:r>
          </a:p>
        </p:txBody>
      </p:sp>
      <p:pic>
        <p:nvPicPr>
          <p:cNvPr id="5" name="Picture 4">
            <a:extLst>
              <a:ext uri="{FF2B5EF4-FFF2-40B4-BE49-F238E27FC236}">
                <a16:creationId xmlns:a16="http://schemas.microsoft.com/office/drawing/2014/main" id="{6599AF84-A6E1-48ED-8F03-79992BD02F1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813540" y="650630"/>
            <a:ext cx="6274190" cy="3696287"/>
          </a:xfrm>
          <a:prstGeom prst="rect">
            <a:avLst/>
          </a:prstGeom>
        </p:spPr>
      </p:pic>
    </p:spTree>
    <p:extLst>
      <p:ext uri="{BB962C8B-B14F-4D97-AF65-F5344CB8AC3E}">
        <p14:creationId xmlns:p14="http://schemas.microsoft.com/office/powerpoint/2010/main" val="3824725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D64983D-7383-4683-A222-4DF5C6FAB94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25182234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35B68C-2602-492C-94EE-B00D901E9FAE}"/>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0"/>
            <a:ext cx="9144000" cy="5143499"/>
          </a:xfrm>
          <a:prstGeom prst="rect">
            <a:avLst/>
          </a:prstGeom>
        </p:spPr>
      </p:pic>
    </p:spTree>
    <p:extLst>
      <p:ext uri="{BB962C8B-B14F-4D97-AF65-F5344CB8AC3E}">
        <p14:creationId xmlns:p14="http://schemas.microsoft.com/office/powerpoint/2010/main" val="27318417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AD0E2BD-A7AA-43CB-8209-F5582CDF0AF5}"/>
              </a:ext>
            </a:extLst>
          </p:cNvPr>
          <p:cNvSpPr>
            <a:spLocks noGrp="1"/>
          </p:cNvSpPr>
          <p:nvPr>
            <p:ph type="title"/>
          </p:nvPr>
        </p:nvSpPr>
        <p:spPr/>
        <p:txBody>
          <a:bodyPr/>
          <a:lstStyle/>
          <a:p>
            <a:r>
              <a:rPr lang="en-US" dirty="0"/>
              <a:t>If we had more time…</a:t>
            </a:r>
          </a:p>
        </p:txBody>
      </p:sp>
      <p:sp>
        <p:nvSpPr>
          <p:cNvPr id="6" name="Text Placeholder 5">
            <a:extLst>
              <a:ext uri="{FF2B5EF4-FFF2-40B4-BE49-F238E27FC236}">
                <a16:creationId xmlns:a16="http://schemas.microsoft.com/office/drawing/2014/main" id="{BC968719-03AB-4C4B-A6BB-D8A71A845C82}"/>
              </a:ext>
            </a:extLst>
          </p:cNvPr>
          <p:cNvSpPr>
            <a:spLocks noGrp="1"/>
          </p:cNvSpPr>
          <p:nvPr>
            <p:ph type="body" idx="1"/>
          </p:nvPr>
        </p:nvSpPr>
        <p:spPr/>
        <p:txBody>
          <a:bodyPr/>
          <a:lstStyle/>
          <a:p>
            <a:r>
              <a:rPr lang="en-US" dirty="0"/>
              <a:t>If we had more time we would have continued to add additional perks to the site that renters may want to consider.  Data is available for parking, bingo, restaurants, dog parks, etc.</a:t>
            </a:r>
          </a:p>
        </p:txBody>
      </p:sp>
    </p:spTree>
    <p:extLst>
      <p:ext uri="{BB962C8B-B14F-4D97-AF65-F5344CB8AC3E}">
        <p14:creationId xmlns:p14="http://schemas.microsoft.com/office/powerpoint/2010/main" val="3881380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AD0E2BD-A7AA-43CB-8209-F5582CDF0AF5}"/>
              </a:ext>
            </a:extLst>
          </p:cNvPr>
          <p:cNvSpPr>
            <a:spLocks noGrp="1"/>
          </p:cNvSpPr>
          <p:nvPr>
            <p:ph type="ctrTitle"/>
          </p:nvPr>
        </p:nvSpPr>
        <p:spPr/>
        <p:txBody>
          <a:bodyPr/>
          <a:lstStyle/>
          <a:p>
            <a:r>
              <a:rPr lang="en-US" dirty="0"/>
              <a:t>Questions?</a:t>
            </a:r>
          </a:p>
        </p:txBody>
      </p:sp>
    </p:spTree>
    <p:extLst>
      <p:ext uri="{BB962C8B-B14F-4D97-AF65-F5344CB8AC3E}">
        <p14:creationId xmlns:p14="http://schemas.microsoft.com/office/powerpoint/2010/main" val="2045701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9"/>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Our Inspiration</a:t>
            </a:r>
            <a:endParaRPr dirty="0"/>
          </a:p>
        </p:txBody>
      </p:sp>
      <p:sp>
        <p:nvSpPr>
          <p:cNvPr id="148" name="Google Shape;148;p19"/>
          <p:cNvSpPr txBox="1">
            <a:spLocks noGrp="1"/>
          </p:cNvSpPr>
          <p:nvPr>
            <p:ph type="body" idx="1"/>
          </p:nvPr>
        </p:nvSpPr>
        <p:spPr>
          <a:xfrm>
            <a:off x="300450" y="1847637"/>
            <a:ext cx="8222100" cy="2710200"/>
          </a:xfrm>
          <a:prstGeom prst="rect">
            <a:avLst/>
          </a:prstGeom>
        </p:spPr>
        <p:txBody>
          <a:bodyPr spcFirstLastPara="1" wrap="square" lIns="91425" tIns="91425" rIns="91425" bIns="91425" anchor="t" anchorCtr="0">
            <a:noAutofit/>
          </a:bodyPr>
          <a:lstStyle/>
          <a:p>
            <a:pPr marL="0" lvl="0" indent="0">
              <a:buNone/>
            </a:pPr>
            <a:r>
              <a:rPr lang="en-US" dirty="0">
                <a:latin typeface="Arial"/>
                <a:ea typeface="Arial"/>
                <a:cs typeface="Arial"/>
                <a:sym typeface="Arial"/>
              </a:rPr>
              <a:t>When looking for an apartment there are more things to consider beyond the usually searchable options.  We wanted to give New Yorkers an easy way to search for additional perks when deciding on where to live in Manhattan! And what two things are more important than Citi Bike and Laundromats!</a:t>
            </a:r>
          </a:p>
          <a:p>
            <a:pPr marL="0" lvl="0" indent="0">
              <a:buNone/>
            </a:pPr>
            <a:endParaRPr lang="en-US" dirty="0">
              <a:latin typeface="Arial"/>
              <a:ea typeface="Arial"/>
              <a:cs typeface="Arial"/>
              <a:sym typeface="Arial"/>
            </a:endParaRPr>
          </a:p>
          <a:p>
            <a:pPr marL="0" lvl="0" indent="0">
              <a:buNone/>
            </a:pPr>
            <a:r>
              <a:rPr lang="en-US" dirty="0">
                <a:latin typeface="Arial"/>
                <a:ea typeface="Arial"/>
                <a:cs typeface="Arial"/>
                <a:sym typeface="Arial"/>
              </a:rPr>
              <a:t>Our website is designed to help New Yorkers find a place to live based on how close the apartment is to a Citi Bike and Laundromat.</a:t>
            </a:r>
          </a:p>
          <a:p>
            <a:pPr marL="0" lvl="0" indent="0" algn="l" rtl="0">
              <a:spcBef>
                <a:spcPts val="1600"/>
              </a:spcBef>
              <a:spcAft>
                <a:spcPts val="1600"/>
              </a:spcAft>
              <a:buNone/>
            </a:pP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200" dirty="0"/>
              <a:t>Data Sources</a:t>
            </a:r>
            <a:endParaRPr sz="3200" dirty="0"/>
          </a:p>
        </p:txBody>
      </p:sp>
      <p:sp>
        <p:nvSpPr>
          <p:cNvPr id="148" name="Google Shape;148;p19"/>
          <p:cNvSpPr txBox="1">
            <a:spLocks noGrp="1"/>
          </p:cNvSpPr>
          <p:nvPr>
            <p:ph type="body" idx="4294967295"/>
          </p:nvPr>
        </p:nvSpPr>
        <p:spPr>
          <a:xfrm>
            <a:off x="309837" y="941007"/>
            <a:ext cx="8223250" cy="3086100"/>
          </a:xfrm>
          <a:prstGeom prst="rect">
            <a:avLst/>
          </a:prstGeom>
        </p:spPr>
        <p:txBody>
          <a:bodyPr spcFirstLastPara="1" wrap="square" lIns="91425" tIns="91425" rIns="91425" bIns="91425" anchor="t" anchorCtr="0">
            <a:noAutofit/>
          </a:bodyPr>
          <a:lstStyle/>
          <a:p>
            <a:r>
              <a:rPr lang="en-US" sz="1600" dirty="0"/>
              <a:t>The data came from </a:t>
            </a:r>
            <a:r>
              <a:rPr lang="en-US" sz="1600" u="sng" dirty="0">
                <a:hlinkClick r:id="rId3"/>
              </a:rPr>
              <a:t>https://opendata.cityofnewyork.us/</a:t>
            </a:r>
            <a:r>
              <a:rPr lang="en-US" sz="1600" dirty="0"/>
              <a:t> - we found data for Citi Bike Stations – live, as well as data for Laundromats, garages, bingo, and storage throughout NYC. </a:t>
            </a:r>
          </a:p>
          <a:p>
            <a:endParaRPr lang="en-US" sz="1600" dirty="0"/>
          </a:p>
          <a:p>
            <a:r>
              <a:rPr lang="en-US" sz="1600" dirty="0"/>
              <a:t>We used </a:t>
            </a:r>
            <a:r>
              <a:rPr lang="en-US" sz="1600" dirty="0" err="1"/>
              <a:t>BingMaps</a:t>
            </a:r>
            <a:r>
              <a:rPr lang="en-US" sz="1600" dirty="0"/>
              <a:t> API to tell us which Manhattan neighborhood a set of coordinates belonged to (the above data provides coordinates but not locality). </a:t>
            </a:r>
          </a:p>
          <a:p>
            <a:endParaRPr lang="en-US" sz="1600" dirty="0"/>
          </a:p>
          <a:p>
            <a:r>
              <a:rPr lang="en-US" sz="1600" dirty="0"/>
              <a:t>We used Wikipedia to build a csv file of neighborhoods belonging to Upper, Lower, and Midtown Manhattan. We then used this csv with the localities provided by the </a:t>
            </a:r>
            <a:r>
              <a:rPr lang="en-US" sz="1600" dirty="0" err="1"/>
              <a:t>BingMaps</a:t>
            </a:r>
            <a:r>
              <a:rPr lang="en-US" sz="1600" dirty="0"/>
              <a:t> API to categorize the markers into different layer groups which are toggleable via </a:t>
            </a:r>
            <a:r>
              <a:rPr lang="en-US" sz="1600" dirty="0" err="1"/>
              <a:t>MapBox</a:t>
            </a:r>
            <a:r>
              <a:rPr lang="en-US" sz="1600" dirty="0"/>
              <a:t> layer controller. </a:t>
            </a:r>
          </a:p>
          <a:p>
            <a:pPr marL="0" lvl="0" indent="0" algn="l" rtl="0">
              <a:spcBef>
                <a:spcPts val="1600"/>
              </a:spcBef>
              <a:spcAft>
                <a:spcPts val="1600"/>
              </a:spcAft>
              <a:buNone/>
            </a:pPr>
            <a:endParaRPr dirty="0"/>
          </a:p>
        </p:txBody>
      </p:sp>
    </p:spTree>
    <p:extLst>
      <p:ext uri="{BB962C8B-B14F-4D97-AF65-F5344CB8AC3E}">
        <p14:creationId xmlns:p14="http://schemas.microsoft.com/office/powerpoint/2010/main" val="3820877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200" dirty="0"/>
              <a:t>Coding Approach</a:t>
            </a:r>
            <a:endParaRPr sz="3200" dirty="0"/>
          </a:p>
        </p:txBody>
      </p:sp>
      <p:sp>
        <p:nvSpPr>
          <p:cNvPr id="148" name="Google Shape;148;p19"/>
          <p:cNvSpPr txBox="1">
            <a:spLocks noGrp="1"/>
          </p:cNvSpPr>
          <p:nvPr>
            <p:ph type="body" idx="4294967295"/>
          </p:nvPr>
        </p:nvSpPr>
        <p:spPr>
          <a:xfrm>
            <a:off x="302280" y="850323"/>
            <a:ext cx="8223250" cy="2709863"/>
          </a:xfrm>
          <a:prstGeom prst="rect">
            <a:avLst/>
          </a:prstGeom>
        </p:spPr>
        <p:txBody>
          <a:bodyPr spcFirstLastPara="1" wrap="square" lIns="91425" tIns="91425" rIns="91425" bIns="91425" anchor="t" anchorCtr="0">
            <a:noAutofit/>
          </a:bodyPr>
          <a:lstStyle/>
          <a:p>
            <a:pPr marL="285750" indent="-285750"/>
            <a:r>
              <a:rPr lang="en-US" b="1" dirty="0"/>
              <a:t>What map are you using? </a:t>
            </a:r>
            <a:r>
              <a:rPr lang="en-US" sz="1600" dirty="0"/>
              <a:t> The map we are using is provided by </a:t>
            </a:r>
            <a:r>
              <a:rPr lang="en-US" sz="1600" dirty="0" err="1"/>
              <a:t>MapBox</a:t>
            </a:r>
            <a:r>
              <a:rPr lang="en-US" sz="1600" dirty="0"/>
              <a:t>, used in conjunction with Leaflet.js which helps us to initialize the map and populate it with markers and layers.</a:t>
            </a:r>
          </a:p>
          <a:p>
            <a:pPr marL="285750" indent="-285750"/>
            <a:endParaRPr lang="en-US" sz="1600" dirty="0"/>
          </a:p>
          <a:p>
            <a:pPr marL="287338" indent="-287338"/>
            <a:r>
              <a:rPr lang="en-US" b="1" dirty="0"/>
              <a:t>How did you obtain the polygon lines for the Manhattan regions?</a:t>
            </a:r>
            <a:r>
              <a:rPr lang="en-US" sz="1600" b="1" dirty="0"/>
              <a:t> </a:t>
            </a:r>
            <a:r>
              <a:rPr lang="en-US" sz="1600" dirty="0"/>
              <a:t>At first we spent a considerable amount of time searching the web to see if the polygon coordinates were publicly available, but we could not find anything for the regions we wanted. So then, a Google search of “Upper Manhattan” actually displays a Google Map with Upper Manhattan outlined.  Unfortunately, the outline coordinates could not be scraped, so we clicked coordinates all along that boundary and collected the polygon data manually this way.</a:t>
            </a:r>
          </a:p>
          <a:p>
            <a:pPr marL="287338" indent="-287338">
              <a:buNone/>
            </a:pPr>
            <a:r>
              <a:rPr lang="en-US" sz="1600" dirty="0"/>
              <a:t> </a:t>
            </a:r>
          </a:p>
          <a:p>
            <a:pPr marL="0" indent="0">
              <a:buNone/>
            </a:pPr>
            <a:endParaRPr lang="en-US" sz="1600" dirty="0"/>
          </a:p>
          <a:p>
            <a:pPr marL="0" indent="0">
              <a:buNone/>
            </a:pPr>
            <a:endParaRPr sz="1600" dirty="0">
              <a:latin typeface="Arial"/>
              <a:ea typeface="Arial"/>
              <a:cs typeface="Arial"/>
              <a:sym typeface="Arial"/>
            </a:endParaRPr>
          </a:p>
          <a:p>
            <a:pPr marL="0" lvl="0" indent="0" algn="l" rtl="0">
              <a:spcBef>
                <a:spcPts val="1600"/>
              </a:spcBef>
              <a:spcAft>
                <a:spcPts val="1600"/>
              </a:spcAft>
              <a:buNone/>
            </a:pPr>
            <a:endParaRPr dirty="0"/>
          </a:p>
        </p:txBody>
      </p:sp>
    </p:spTree>
    <p:extLst>
      <p:ext uri="{BB962C8B-B14F-4D97-AF65-F5344CB8AC3E}">
        <p14:creationId xmlns:p14="http://schemas.microsoft.com/office/powerpoint/2010/main" val="975954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200" dirty="0"/>
              <a:t>Coding Approach</a:t>
            </a:r>
            <a:endParaRPr sz="3200" dirty="0"/>
          </a:p>
        </p:txBody>
      </p:sp>
      <p:sp>
        <p:nvSpPr>
          <p:cNvPr id="148" name="Google Shape;148;p19"/>
          <p:cNvSpPr txBox="1">
            <a:spLocks noGrp="1"/>
          </p:cNvSpPr>
          <p:nvPr>
            <p:ph type="body" idx="4294967295"/>
          </p:nvPr>
        </p:nvSpPr>
        <p:spPr>
          <a:xfrm>
            <a:off x="302280" y="850323"/>
            <a:ext cx="8223250" cy="2709863"/>
          </a:xfrm>
          <a:prstGeom prst="rect">
            <a:avLst/>
          </a:prstGeom>
        </p:spPr>
        <p:txBody>
          <a:bodyPr spcFirstLastPara="1" wrap="square" lIns="91425" tIns="91425" rIns="91425" bIns="91425" anchor="t" anchorCtr="0">
            <a:noAutofit/>
          </a:bodyPr>
          <a:lstStyle/>
          <a:p>
            <a:r>
              <a:rPr lang="en-US" b="1" dirty="0"/>
              <a:t>How did you populate the graphs?  </a:t>
            </a:r>
            <a:r>
              <a:rPr lang="en-US" dirty="0"/>
              <a:t>The graphs are powered using d3, very similar to the bubble plot we created for Poverty vs. Healthcare in a previous assignment. The median rent for 2-br data came from </a:t>
            </a:r>
            <a:r>
              <a:rPr lang="en-US" u="sng" dirty="0">
                <a:hlinkClick r:id="rId3"/>
              </a:rPr>
              <a:t>www.streeteasy.com</a:t>
            </a:r>
            <a:r>
              <a:rPr lang="en-US" dirty="0"/>
              <a:t> from their data dashboard. The region polygons you see by default are actually created using d3 in this step. The polygons were created together with the graphs.</a:t>
            </a:r>
          </a:p>
          <a:p>
            <a:endParaRPr lang="en-US" dirty="0"/>
          </a:p>
          <a:p>
            <a:r>
              <a:rPr lang="en-US" b="1" dirty="0"/>
              <a:t>Is the Available Bikes counter for the bike markers updated live?  </a:t>
            </a:r>
            <a:r>
              <a:rPr lang="en-US" dirty="0"/>
              <a:t>Currently no, the data is static. The reason for this is that we could not use d3.json() to obtain the file via a HTTP request. The data has a no-</a:t>
            </a:r>
            <a:r>
              <a:rPr lang="en-US" dirty="0" err="1"/>
              <a:t>cors</a:t>
            </a:r>
            <a:r>
              <a:rPr lang="en-US" dirty="0"/>
              <a:t> header which blocked our attempts to get the data dynamically. Instead of downloaded the json file manually so the data is definitely out of date.</a:t>
            </a:r>
          </a:p>
          <a:p>
            <a:endParaRPr lang="en-US" dirty="0"/>
          </a:p>
          <a:p>
            <a:pPr marL="0" indent="0">
              <a:buNone/>
            </a:pPr>
            <a:endParaRPr sz="1600" dirty="0">
              <a:latin typeface="Arial"/>
              <a:ea typeface="Arial"/>
              <a:cs typeface="Arial"/>
              <a:sym typeface="Arial"/>
            </a:endParaRPr>
          </a:p>
          <a:p>
            <a:pPr marL="0" lvl="0" indent="0" algn="l" rtl="0">
              <a:spcBef>
                <a:spcPts val="1600"/>
              </a:spcBef>
              <a:spcAft>
                <a:spcPts val="1600"/>
              </a:spcAft>
              <a:buNone/>
            </a:pPr>
            <a:endParaRPr dirty="0"/>
          </a:p>
        </p:txBody>
      </p:sp>
    </p:spTree>
    <p:extLst>
      <p:ext uri="{BB962C8B-B14F-4D97-AF65-F5344CB8AC3E}">
        <p14:creationId xmlns:p14="http://schemas.microsoft.com/office/powerpoint/2010/main" val="20337116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GB" sz="3200" dirty="0"/>
              <a:t>Challenges We Faced</a:t>
            </a:r>
            <a:endParaRPr sz="3200" dirty="0"/>
          </a:p>
        </p:txBody>
      </p:sp>
      <p:sp>
        <p:nvSpPr>
          <p:cNvPr id="159" name="Google Shape;159;p20"/>
          <p:cNvSpPr txBox="1">
            <a:spLocks noGrp="1"/>
          </p:cNvSpPr>
          <p:nvPr>
            <p:ph type="body" idx="4294967295"/>
          </p:nvPr>
        </p:nvSpPr>
        <p:spPr>
          <a:xfrm>
            <a:off x="3267075" y="3573463"/>
            <a:ext cx="5876925" cy="808037"/>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Consectetur adipiscing elit. Curabitur eleifend lorem a diam quis suscipit. Class aptent taciti sociosqu ad litora torquent ipsum per conubia nostra.</a:t>
            </a:r>
            <a:endParaRPr>
              <a:solidFill>
                <a:srgbClr val="FFFFFF"/>
              </a:solidFill>
            </a:endParaRPr>
          </a:p>
        </p:txBody>
      </p:sp>
      <p:sp>
        <p:nvSpPr>
          <p:cNvPr id="154" name="Google Shape;154;p20"/>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156" name="Google Shape;156;p20"/>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158" name="Google Shape;158;p20"/>
          <p:cNvSpPr txBox="1"/>
          <p:nvPr/>
        </p:nvSpPr>
        <p:spPr>
          <a:xfrm>
            <a:off x="12975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9" name="Google Shape;148;p19">
            <a:extLst>
              <a:ext uri="{FF2B5EF4-FFF2-40B4-BE49-F238E27FC236}">
                <a16:creationId xmlns:a16="http://schemas.microsoft.com/office/drawing/2014/main" id="{8B3841B9-519F-4D36-AEDA-F2A7504341C2}"/>
              </a:ext>
            </a:extLst>
          </p:cNvPr>
          <p:cNvSpPr txBox="1">
            <a:spLocks/>
          </p:cNvSpPr>
          <p:nvPr/>
        </p:nvSpPr>
        <p:spPr>
          <a:xfrm>
            <a:off x="360906" y="967299"/>
            <a:ext cx="8222100" cy="35905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lt2"/>
              </a:buClr>
              <a:buSzPts val="1800"/>
              <a:buFont typeface="Roboto"/>
              <a:buChar char="●"/>
              <a:defRPr sz="1800" b="0" i="0" u="none" strike="noStrike" cap="none">
                <a:solidFill>
                  <a:schemeClr val="lt2"/>
                </a:solidFill>
                <a:latin typeface="Roboto"/>
                <a:ea typeface="Roboto"/>
                <a:cs typeface="Roboto"/>
                <a:sym typeface="Roboto"/>
              </a:defRPr>
            </a:lvl1pPr>
            <a:lvl2pPr marL="914400" marR="0" lvl="1"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lt2"/>
              </a:buClr>
              <a:buSzPts val="1400"/>
              <a:buFont typeface="Roboto"/>
              <a:buChar char="○"/>
              <a:defRPr sz="1400" b="0" i="0" u="none" strike="noStrike" cap="none">
                <a:solidFill>
                  <a:schemeClr val="lt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lt2"/>
              </a:buClr>
              <a:buSzPts val="1400"/>
              <a:buFont typeface="Roboto"/>
              <a:buChar char="■"/>
              <a:defRPr sz="1400" b="0" i="0" u="none" strike="noStrike" cap="none">
                <a:solidFill>
                  <a:schemeClr val="lt2"/>
                </a:solidFill>
                <a:latin typeface="Roboto"/>
                <a:ea typeface="Roboto"/>
                <a:cs typeface="Roboto"/>
                <a:sym typeface="Roboto"/>
              </a:defRPr>
            </a:lvl9pPr>
          </a:lstStyle>
          <a:p>
            <a:r>
              <a:rPr lang="en-US" sz="1600" dirty="0"/>
              <a:t>Polygons for regions, Citi Bike station data not updating live</a:t>
            </a:r>
          </a:p>
          <a:p>
            <a:endParaRPr lang="en-US" sz="1600" dirty="0"/>
          </a:p>
          <a:p>
            <a:r>
              <a:rPr lang="en-US" sz="1600" dirty="0" err="1"/>
              <a:t>BingMaps</a:t>
            </a:r>
            <a:r>
              <a:rPr lang="en-US" sz="1600" dirty="0"/>
              <a:t> API categorizes a large number of points are simply “New York” instead of the appropriate neighborhood. As such, these points are unable to be labeled properly as Upper, Lower, or Midtown Manhattan. Consequently, a large number of points are missing from our graph. A future task would be to create logic to categorize these missing points. </a:t>
            </a:r>
          </a:p>
          <a:p>
            <a:endParaRPr lang="en-US" sz="1600" dirty="0"/>
          </a:p>
          <a:p>
            <a:r>
              <a:rPr lang="en-US" sz="1600" dirty="0"/>
              <a:t>D3 reader functions like json() and csv() are asynchronous. This means when we tried to use the data from these functions we encountered an error because it didn’t exist yet. Hence we used a 200ms hard timeout to wait for the asynchronous function calls to complete. This way all the data we need has ample time to load. </a:t>
            </a:r>
          </a:p>
          <a:p>
            <a:pPr marL="0" indent="0">
              <a:buFont typeface="Roboto"/>
              <a:buNone/>
            </a:pPr>
            <a:endParaRPr lang="en-US" sz="1600" dirty="0">
              <a:latin typeface="Arial"/>
              <a:ea typeface="Arial"/>
              <a:cs typeface="Arial"/>
              <a:sym typeface="Arial"/>
            </a:endParaRPr>
          </a:p>
          <a:p>
            <a:pPr marL="0" indent="0">
              <a:spcBef>
                <a:spcPts val="1600"/>
              </a:spcBef>
              <a:spcAft>
                <a:spcPts val="1600"/>
              </a:spcAft>
              <a:buFont typeface="Roboto"/>
              <a:buNone/>
            </a:pPr>
            <a:endParaRPr lang="en-US" dirty="0"/>
          </a:p>
        </p:txBody>
      </p:sp>
    </p:spTree>
    <p:extLst>
      <p:ext uri="{BB962C8B-B14F-4D97-AF65-F5344CB8AC3E}">
        <p14:creationId xmlns:p14="http://schemas.microsoft.com/office/powerpoint/2010/main" val="4151783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F0FB0-674F-4650-B3C4-4B468E31A786}"/>
              </a:ext>
            </a:extLst>
          </p:cNvPr>
          <p:cNvSpPr>
            <a:spLocks noGrp="1"/>
          </p:cNvSpPr>
          <p:nvPr>
            <p:ph type="title"/>
          </p:nvPr>
        </p:nvSpPr>
        <p:spPr/>
        <p:txBody>
          <a:bodyPr/>
          <a:lstStyle/>
          <a:p>
            <a:r>
              <a:rPr lang="en-US" dirty="0"/>
              <a:t>The Results!</a:t>
            </a:r>
          </a:p>
        </p:txBody>
      </p:sp>
    </p:spTree>
    <p:extLst>
      <p:ext uri="{BB962C8B-B14F-4D97-AF65-F5344CB8AC3E}">
        <p14:creationId xmlns:p14="http://schemas.microsoft.com/office/powerpoint/2010/main" val="31000339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4" name="Google Shape;154;p20"/>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155" name="Google Shape;155;p20"/>
          <p:cNvSpPr txBox="1">
            <a:spLocks noGrp="1"/>
          </p:cNvSpPr>
          <p:nvPr>
            <p:ph type="body" idx="1"/>
          </p:nvPr>
        </p:nvSpPr>
        <p:spPr>
          <a:xfrm>
            <a:off x="2030400" y="1743675"/>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Lorem ipsum dolor sit amet, consectetur adipiscing elit. Curabitur eleifend a diam quis suscipit. Class aptent taciti sociosqu ad litora et nec torquent per conubia nostra.</a:t>
            </a:r>
            <a:endParaRPr>
              <a:solidFill>
                <a:srgbClr val="FFFFFF"/>
              </a:solidFill>
            </a:endParaRPr>
          </a:p>
        </p:txBody>
      </p:sp>
      <p:sp>
        <p:nvSpPr>
          <p:cNvPr id="156" name="Google Shape;156;p20"/>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157" name="Google Shape;157;p20"/>
          <p:cNvSpPr txBox="1">
            <a:spLocks noGrp="1"/>
          </p:cNvSpPr>
          <p:nvPr>
            <p:ph type="body" idx="1"/>
          </p:nvPr>
        </p:nvSpPr>
        <p:spPr>
          <a:xfrm>
            <a:off x="2030400" y="265851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Amet, consectetur adipiscing elit. Curabitur eleifend a diam quis suscipit. Class aptent taciti sociosqu ad litora torquent per conubia nostra.</a:t>
            </a:r>
            <a:endParaRPr>
              <a:solidFill>
                <a:srgbClr val="FFFFFF"/>
              </a:solidFill>
            </a:endParaRPr>
          </a:p>
        </p:txBody>
      </p:sp>
      <p:sp>
        <p:nvSpPr>
          <p:cNvPr id="158" name="Google Shape;158;p20"/>
          <p:cNvSpPr txBox="1"/>
          <p:nvPr/>
        </p:nvSpPr>
        <p:spPr>
          <a:xfrm>
            <a:off x="12975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159" name="Google Shape;159;p20"/>
          <p:cNvSpPr txBox="1">
            <a:spLocks noGrp="1"/>
          </p:cNvSpPr>
          <p:nvPr>
            <p:ph type="body" idx="1"/>
          </p:nvPr>
        </p:nvSpPr>
        <p:spPr>
          <a:xfrm>
            <a:off x="2030400" y="3573363"/>
            <a:ext cx="5877300" cy="808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solidFill>
                  <a:srgbClr val="FFFFFF"/>
                </a:solidFill>
              </a:rPr>
              <a:t>Consectetur adipiscing elit. Curabitur eleifend lorem a diam quis suscipit. Class aptent taciti sociosqu ad litora torquent ipsum per conubia nostra.</a:t>
            </a:r>
            <a:endParaRPr>
              <a:solidFill>
                <a:srgbClr val="FFFFFF"/>
              </a:solidFill>
            </a:endParaRPr>
          </a:p>
        </p:txBody>
      </p:sp>
      <p:pic>
        <p:nvPicPr>
          <p:cNvPr id="5" name="Picture 4">
            <a:extLst>
              <a:ext uri="{FF2B5EF4-FFF2-40B4-BE49-F238E27FC236}">
                <a16:creationId xmlns:a16="http://schemas.microsoft.com/office/drawing/2014/main" id="{944DE140-08A7-481E-A99B-C0FD6F02528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0" y="-1"/>
            <a:ext cx="9144000" cy="5143501"/>
          </a:xfrm>
          <a:prstGeom prst="rect">
            <a:avLst/>
          </a:prstGeom>
        </p:spPr>
      </p:pic>
      <p:sp>
        <p:nvSpPr>
          <p:cNvPr id="6" name="TextBox 5">
            <a:extLst>
              <a:ext uri="{FF2B5EF4-FFF2-40B4-BE49-F238E27FC236}">
                <a16:creationId xmlns:a16="http://schemas.microsoft.com/office/drawing/2014/main" id="{006EC047-825E-4731-8247-03C63BC2DD70}"/>
              </a:ext>
            </a:extLst>
          </p:cNvPr>
          <p:cNvSpPr txBox="1"/>
          <p:nvPr/>
        </p:nvSpPr>
        <p:spPr>
          <a:xfrm>
            <a:off x="469783" y="782847"/>
            <a:ext cx="3045204" cy="1600438"/>
          </a:xfrm>
          <a:prstGeom prst="rect">
            <a:avLst/>
          </a:prstGeom>
          <a:solidFill>
            <a:schemeClr val="tx1"/>
          </a:solidFill>
        </p:spPr>
        <p:txBody>
          <a:bodyPr wrap="square" rtlCol="0" anchor="ctr">
            <a:spAutoFit/>
          </a:bodyPr>
          <a:lstStyle/>
          <a:p>
            <a:endParaRPr lang="en-US" dirty="0">
              <a:solidFill>
                <a:schemeClr val="bg1"/>
              </a:solidFill>
              <a:latin typeface="Roboto" panose="020B0604020202020204" charset="0"/>
              <a:ea typeface="Roboto" panose="020B0604020202020204" charset="0"/>
            </a:endParaRPr>
          </a:p>
          <a:p>
            <a:r>
              <a:rPr lang="en-US" dirty="0">
                <a:solidFill>
                  <a:schemeClr val="bg1"/>
                </a:solidFill>
                <a:latin typeface="Roboto" panose="020B0604020202020204" charset="0"/>
                <a:ea typeface="Roboto" panose="020B0604020202020204" charset="0"/>
              </a:rPr>
              <a:t>The site is searchable by Upper Manhattan, Midtown and Lower Manhattan for perks that renters may want to consider when renting an apartment.</a:t>
            </a:r>
          </a:p>
          <a:p>
            <a:endParaRPr lang="en-US" dirty="0">
              <a:solidFill>
                <a:schemeClr val="bg1"/>
              </a:solidFill>
              <a:latin typeface="Roboto" panose="020B0604020202020204" charset="0"/>
              <a:ea typeface="Roboto" panose="020B0604020202020204" charset="0"/>
            </a:endParaRPr>
          </a:p>
        </p:txBody>
      </p:sp>
    </p:spTree>
    <p:extLst>
      <p:ext uri="{BB962C8B-B14F-4D97-AF65-F5344CB8AC3E}">
        <p14:creationId xmlns:p14="http://schemas.microsoft.com/office/powerpoint/2010/main" val="2934875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2"/>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dirty="0"/>
              <a:t>Median Rent</a:t>
            </a:r>
            <a:endParaRPr dirty="0"/>
          </a:p>
        </p:txBody>
      </p:sp>
      <p:sp>
        <p:nvSpPr>
          <p:cNvPr id="171" name="Google Shape;171;p22"/>
          <p:cNvSpPr txBox="1">
            <a:spLocks noGrp="1"/>
          </p:cNvSpPr>
          <p:nvPr>
            <p:ph type="body" idx="1"/>
          </p:nvPr>
        </p:nvSpPr>
        <p:spPr>
          <a:xfrm>
            <a:off x="226075" y="1465800"/>
            <a:ext cx="2387916" cy="3163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dirty="0">
                <a:solidFill>
                  <a:srgbClr val="FFFFFF"/>
                </a:solidFill>
              </a:rPr>
              <a:t>The site is searchable by Upper Manhattan, Midtown and Lower Manhattan.  The median rent month over month for the past year is displayed for each area.</a:t>
            </a:r>
            <a:endParaRPr dirty="0"/>
          </a:p>
        </p:txBody>
      </p:sp>
      <p:pic>
        <p:nvPicPr>
          <p:cNvPr id="3" name="Picture 2">
            <a:extLst>
              <a:ext uri="{FF2B5EF4-FFF2-40B4-BE49-F238E27FC236}">
                <a16:creationId xmlns:a16="http://schemas.microsoft.com/office/drawing/2014/main" id="{327ABA81-88F4-422A-87C0-9D77B9B4E0B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773017" y="10178"/>
            <a:ext cx="6370983" cy="3092454"/>
          </a:xfrm>
          <a:prstGeom prst="rect">
            <a:avLst/>
          </a:prstGeom>
        </p:spPr>
      </p:pic>
      <p:pic>
        <p:nvPicPr>
          <p:cNvPr id="5" name="Picture 4">
            <a:extLst>
              <a:ext uri="{FF2B5EF4-FFF2-40B4-BE49-F238E27FC236}">
                <a16:creationId xmlns:a16="http://schemas.microsoft.com/office/drawing/2014/main" id="{4E0DE290-91C6-4AE6-8AD1-768ED24A5E22}"/>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647949" y="3047550"/>
            <a:ext cx="3204568" cy="2024100"/>
          </a:xfrm>
          <a:prstGeom prst="rect">
            <a:avLst/>
          </a:prstGeom>
        </p:spPr>
      </p:pic>
      <p:pic>
        <p:nvPicPr>
          <p:cNvPr id="7" name="Picture 6">
            <a:extLst>
              <a:ext uri="{FF2B5EF4-FFF2-40B4-BE49-F238E27FC236}">
                <a16:creationId xmlns:a16="http://schemas.microsoft.com/office/drawing/2014/main" id="{8ABF759F-B3AA-4481-BA56-B45F7980D882}"/>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3120886" y="2571750"/>
            <a:ext cx="3194631" cy="2033081"/>
          </a:xfrm>
          <a:prstGeom prst="rect">
            <a:avLst/>
          </a:prstGeom>
        </p:spPr>
      </p:pic>
    </p:spTree>
    <p:extLst>
      <p:ext uri="{BB962C8B-B14F-4D97-AF65-F5344CB8AC3E}">
        <p14:creationId xmlns:p14="http://schemas.microsoft.com/office/powerpoint/2010/main" val="795779818"/>
      </p:ext>
    </p:extLst>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7432</TotalTime>
  <Words>993</Words>
  <Application>Microsoft Office PowerPoint</Application>
  <PresentationFormat>On-screen Show (16:9)</PresentationFormat>
  <Paragraphs>55</Paragraphs>
  <Slides>15</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Roboto</vt:lpstr>
      <vt:lpstr>Arial</vt:lpstr>
      <vt:lpstr>Montserrat</vt:lpstr>
      <vt:lpstr>Material</vt:lpstr>
      <vt:lpstr>Manhattan Real Estate</vt:lpstr>
      <vt:lpstr>Our Inspiration</vt:lpstr>
      <vt:lpstr>Data Sources</vt:lpstr>
      <vt:lpstr>Coding Approach</vt:lpstr>
      <vt:lpstr>Coding Approach</vt:lpstr>
      <vt:lpstr>Challenges We Faced</vt:lpstr>
      <vt:lpstr>The Results!</vt:lpstr>
      <vt:lpstr>PowerPoint Presentation</vt:lpstr>
      <vt:lpstr>Median Rent</vt:lpstr>
      <vt:lpstr>Laundromats</vt:lpstr>
      <vt:lpstr>Citi Bike</vt:lpstr>
      <vt:lpstr>PowerPoint Presentation</vt:lpstr>
      <vt:lpstr>PowerPoint Presentation</vt:lpstr>
      <vt:lpstr>If we had more time…</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Manhattan Real Estate</dc:title>
  <dc:creator>Diane Giannini</dc:creator>
  <cp:lastModifiedBy>Diane Giannini</cp:lastModifiedBy>
  <cp:revision>42</cp:revision>
  <dcterms:modified xsi:type="dcterms:W3CDTF">2019-05-28T21:16:49Z</dcterms:modified>
</cp:coreProperties>
</file>